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3" r:id="rId4"/>
    <p:sldId id="258" r:id="rId5"/>
    <p:sldId id="259" r:id="rId6"/>
    <p:sldId id="264" r:id="rId7"/>
    <p:sldId id="260"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6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11/27/2022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9369" y="1672855"/>
            <a:ext cx="10306252" cy="2586324"/>
          </a:xfrm>
        </p:spPr>
        <p:txBody>
          <a:bodyPr/>
          <a:lstStyle/>
          <a:p>
            <a:pPr algn="ctr" fontAlgn="base"/>
            <a:r>
              <a:rPr lang="es-BO" sz="6000" b="1" dirty="0"/>
              <a:t>DIFICULTADES EN </a:t>
            </a:r>
            <a:r>
              <a:rPr lang="es-BO" sz="6000" b="1" dirty="0" smtClean="0"/>
              <a:t>EL PROCESO </a:t>
            </a:r>
            <a:r>
              <a:rPr lang="es-BO" sz="6000" b="1" dirty="0"/>
              <a:t>PRENDIZAJE A CAUSA DE LA </a:t>
            </a:r>
            <a:r>
              <a:rPr lang="es-ES" sz="6000" b="1" dirty="0"/>
              <a:t>VIOLENCIA NIÑO, NIÑA Y ADOLESCENTE</a:t>
            </a:r>
            <a:endParaRPr lang="es-BO" sz="6000" dirty="0"/>
          </a:p>
        </p:txBody>
      </p:sp>
      <p:pic>
        <p:nvPicPr>
          <p:cNvPr id="1028" name="Picture 4" descr="Aulas del t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08" y="4444225"/>
            <a:ext cx="2649646" cy="224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Gracias por su atención </a:t>
            </a:r>
            <a:endParaRPr lang="es-BO" dirty="0"/>
          </a:p>
        </p:txBody>
      </p:sp>
      <p:pic>
        <p:nvPicPr>
          <p:cNvPr id="6146" name="Picture 2" descr="Prisión preventiva en un caso de abuso sexual - La Otra Voz Digi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5368" y="1653649"/>
            <a:ext cx="5887360" cy="441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4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 </a:t>
            </a:r>
            <a:endParaRPr lang="es-BO" dirty="0"/>
          </a:p>
        </p:txBody>
      </p:sp>
      <p:sp>
        <p:nvSpPr>
          <p:cNvPr id="3" name="Marcador de contenido 2"/>
          <p:cNvSpPr>
            <a:spLocks noGrp="1"/>
          </p:cNvSpPr>
          <p:nvPr>
            <p:ph idx="1"/>
          </p:nvPr>
        </p:nvSpPr>
        <p:spPr>
          <a:xfrm>
            <a:off x="910971" y="2093976"/>
            <a:ext cx="7370144" cy="3804548"/>
          </a:xfrm>
        </p:spPr>
        <p:txBody>
          <a:bodyPr>
            <a:normAutofit fontScale="70000" lnSpcReduction="20000"/>
          </a:bodyPr>
          <a:lstStyle/>
          <a:p>
            <a:pPr algn="just">
              <a:lnSpc>
                <a:spcPct val="150000"/>
              </a:lnSpc>
            </a:pPr>
            <a:r>
              <a:rPr lang="es-BO" sz="2300" dirty="0"/>
              <a:t>Es muy importante atender de manera integral (</a:t>
            </a:r>
            <a:r>
              <a:rPr lang="es-ES" sz="2300" dirty="0"/>
              <a:t>informar y orientar)</a:t>
            </a:r>
            <a:r>
              <a:rPr lang="es-BO" sz="2300" dirty="0"/>
              <a:t> sobre los casos  de Violencia Sexual Niño, Niña y </a:t>
            </a:r>
            <a:r>
              <a:rPr lang="es-BO" sz="2300" dirty="0" smtClean="0"/>
              <a:t>Adolescente </a:t>
            </a:r>
            <a:r>
              <a:rPr lang="es-BO" sz="2300" dirty="0"/>
              <a:t>en Bolivia en estos últimos tiempos se están presentando muchos casos, en nuestra cultura suele ignorarse o justificarse todo tipo de violencia teniendo como apreciación de los niños como </a:t>
            </a:r>
            <a:r>
              <a:rPr lang="es-BO" sz="2300" dirty="0" smtClean="0"/>
              <a:t>objetos</a:t>
            </a:r>
            <a:r>
              <a:rPr lang="es-BO" sz="2300" dirty="0"/>
              <a:t>, o  que son la propiedad de sus padres - y no como titulares de </a:t>
            </a:r>
            <a:r>
              <a:rPr lang="es-BO" sz="2300" dirty="0" smtClean="0"/>
              <a:t>derechos</a:t>
            </a:r>
          </a:p>
          <a:p>
            <a:pPr algn="just">
              <a:lnSpc>
                <a:spcPct val="150000"/>
              </a:lnSpc>
            </a:pPr>
            <a:r>
              <a:rPr lang="es-BO" sz="2300" dirty="0"/>
              <a:t>Es por ello la importancia de plantear vías de solución a este hecho social que afecta en toda su integridad (física, psicológica y social) a los sobrevivientes de violencia y tengan una participación activa en el proceso de recuperación fortaleciendo a la familia para prevenir problemáticas sociales y mejorar las relaciones.</a:t>
            </a:r>
          </a:p>
          <a:p>
            <a:endParaRPr lang="es-BO" dirty="0"/>
          </a:p>
        </p:txBody>
      </p:sp>
      <p:pic>
        <p:nvPicPr>
          <p:cNvPr id="2050" name="Picture 2" descr="AleTabú - Sin pelos en la lengua - En los últimos días se registraron  distintos casos de Violencia Sexual. Yapacaní y El Alto son algunas de las  ciudades que exigen justicia. Las"/>
          <p:cNvPicPr>
            <a:picLocks noChangeAspect="1" noChangeArrowheads="1"/>
          </p:cNvPicPr>
          <p:nvPr/>
        </p:nvPicPr>
        <p:blipFill rotWithShape="1">
          <a:blip r:embed="rId2">
            <a:extLst>
              <a:ext uri="{28A0092B-C50C-407E-A947-70E740481C1C}">
                <a14:useLocalDpi xmlns:a14="http://schemas.microsoft.com/office/drawing/2010/main" val="0"/>
              </a:ext>
            </a:extLst>
          </a:blip>
          <a:srcRect b="15622"/>
          <a:stretch/>
        </p:blipFill>
        <p:spPr bwMode="auto">
          <a:xfrm>
            <a:off x="8572999" y="2518979"/>
            <a:ext cx="3135241" cy="26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1967" y="704732"/>
            <a:ext cx="5691560" cy="4910458"/>
          </a:xfrm>
        </p:spPr>
        <p:txBody>
          <a:bodyPr>
            <a:normAutofit/>
          </a:bodyPr>
          <a:lstStyle/>
          <a:p>
            <a:pPr algn="just">
              <a:lnSpc>
                <a:spcPct val="150000"/>
              </a:lnSpc>
            </a:pPr>
            <a:r>
              <a:rPr lang="es-BO" sz="1700" dirty="0" smtClean="0"/>
              <a:t>Con esta propuesta se quiere mejorar </a:t>
            </a:r>
            <a:r>
              <a:rPr lang="es-BO" sz="1700" dirty="0"/>
              <a:t>el tipo de respuesta que deben tener los profesionales en la educación cuando se presenten casos de violencia sexual y atender con mayor calidad a las/los sobrevivientes En éste, se pretende impartir sesiones de talleres basadas en dinámicas relacionadas con la falta de comunicación en general tanto en la familia y en los centros de educación, para que después los educadores, junto a su familia, y demás actores mejoren, su intervención  en casos de violencia sexual.</a:t>
            </a:r>
          </a:p>
          <a:p>
            <a:pPr algn="just"/>
            <a:endParaRPr lang="es-BO" dirty="0"/>
          </a:p>
        </p:txBody>
      </p:sp>
      <p:pic>
        <p:nvPicPr>
          <p:cNvPr id="4" name="Imagen 3"/>
          <p:cNvPicPr>
            <a:picLocks noChangeAspect="1"/>
          </p:cNvPicPr>
          <p:nvPr/>
        </p:nvPicPr>
        <p:blipFill rotWithShape="1">
          <a:blip r:embed="rId2"/>
          <a:srcRect t="6584" r="5664"/>
          <a:stretch/>
        </p:blipFill>
        <p:spPr>
          <a:xfrm>
            <a:off x="7470904" y="1617007"/>
            <a:ext cx="4194135" cy="2857691"/>
          </a:xfrm>
          <a:prstGeom prst="rect">
            <a:avLst/>
          </a:prstGeom>
        </p:spPr>
      </p:pic>
      <p:sp>
        <p:nvSpPr>
          <p:cNvPr id="6" name="Rectángulo redondeado 5"/>
          <p:cNvSpPr/>
          <p:nvPr/>
        </p:nvSpPr>
        <p:spPr>
          <a:xfrm>
            <a:off x="7377533" y="1481070"/>
            <a:ext cx="4380878" cy="312956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244175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BO" sz="3000" b="1" dirty="0"/>
              <a:t>Problema</a:t>
            </a:r>
            <a:endParaRPr lang="es-BO" sz="3000" dirty="0"/>
          </a:p>
        </p:txBody>
      </p:sp>
      <p:sp>
        <p:nvSpPr>
          <p:cNvPr id="3" name="Marcador de contenido 2"/>
          <p:cNvSpPr>
            <a:spLocks noGrp="1"/>
          </p:cNvSpPr>
          <p:nvPr>
            <p:ph idx="1"/>
          </p:nvPr>
        </p:nvSpPr>
        <p:spPr>
          <a:xfrm>
            <a:off x="1069847" y="1738648"/>
            <a:ext cx="6490052" cy="4572000"/>
          </a:xfrm>
        </p:spPr>
        <p:txBody>
          <a:bodyPr>
            <a:normAutofit/>
          </a:bodyPr>
          <a:lstStyle/>
          <a:p>
            <a:pPr>
              <a:lnSpc>
                <a:spcPct val="150000"/>
              </a:lnSpc>
            </a:pPr>
            <a:r>
              <a:rPr lang="es-ES" dirty="0"/>
              <a:t>¿</a:t>
            </a:r>
            <a:r>
              <a:rPr lang="es-ES" sz="1600" dirty="0"/>
              <a:t>Cuáles son las dificultades que enfrentan los profesionales en el ámbito educativo para afrontar </a:t>
            </a:r>
            <a:r>
              <a:rPr lang="es-BO" sz="1600" dirty="0"/>
              <a:t>actos de vulneración de los derechos que afecta de manera significativa, la conducta y rendimiento escolar de la sobreviviente de violencia sexual</a:t>
            </a:r>
            <a:r>
              <a:rPr lang="es-BO" sz="1600" dirty="0" smtClean="0"/>
              <a:t>?</a:t>
            </a:r>
          </a:p>
          <a:p>
            <a:pPr marL="0" indent="0">
              <a:buNone/>
            </a:pPr>
            <a:endParaRPr lang="es-BO" sz="1600" dirty="0"/>
          </a:p>
          <a:p>
            <a:pPr>
              <a:lnSpc>
                <a:spcPct val="150000"/>
              </a:lnSpc>
            </a:pPr>
            <a:r>
              <a:rPr lang="es-MX" sz="3000" b="1" dirty="0" smtClean="0"/>
              <a:t>HIPOTESIS</a:t>
            </a:r>
          </a:p>
          <a:p>
            <a:pPr>
              <a:lnSpc>
                <a:spcPct val="150000"/>
              </a:lnSpc>
            </a:pPr>
            <a:r>
              <a:rPr lang="es-BO" sz="1600" dirty="0"/>
              <a:t>El inadecuado conocimientos de leyes de protección a niño niña y adolecente en cualquier acto de vulneración de los derechos afecta de manera significativa, la conducta y rendimiento escolar de la sobreviviente de violencia sexual</a:t>
            </a:r>
          </a:p>
          <a:p>
            <a:endParaRPr lang="es-BO" dirty="0"/>
          </a:p>
        </p:txBody>
      </p:sp>
      <p:pic>
        <p:nvPicPr>
          <p:cNvPr id="5122" name="Picture 2" descr="Emociones que un niño, niña o adolesecnte pueden experimentar en el abuso  sexual infantil – Alum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080" y="1146219"/>
            <a:ext cx="2674752" cy="533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02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9229184" cy="790715"/>
          </a:xfrm>
        </p:spPr>
        <p:txBody>
          <a:bodyPr>
            <a:normAutofit fontScale="90000"/>
          </a:bodyPr>
          <a:lstStyle/>
          <a:p>
            <a:r>
              <a:rPr lang="es-BO" b="1" dirty="0"/>
              <a:t>Objetivo: </a:t>
            </a:r>
            <a:endParaRPr lang="es-BO" dirty="0"/>
          </a:p>
        </p:txBody>
      </p:sp>
      <p:sp>
        <p:nvSpPr>
          <p:cNvPr id="3" name="Marcador de contenido 2"/>
          <p:cNvSpPr>
            <a:spLocks noGrp="1"/>
          </p:cNvSpPr>
          <p:nvPr>
            <p:ph idx="1"/>
          </p:nvPr>
        </p:nvSpPr>
        <p:spPr>
          <a:xfrm>
            <a:off x="829217" y="1275347"/>
            <a:ext cx="5030669" cy="5164090"/>
          </a:xfrm>
        </p:spPr>
        <p:txBody>
          <a:bodyPr>
            <a:normAutofit/>
          </a:bodyPr>
          <a:lstStyle/>
          <a:p>
            <a:pPr algn="just">
              <a:lnSpc>
                <a:spcPct val="150000"/>
              </a:lnSpc>
            </a:pPr>
            <a:r>
              <a:rPr lang="es-BO" dirty="0"/>
              <a:t>Desarrollar procesos de orientación y sensibilización a los profesionales del ámbito educativo sobre el abuso sexual infantil, aumentando sus conocimientos en torno al tema, y favoreciendo una mayor implicación en el trabajo preventivo frente a este problema</a:t>
            </a:r>
            <a:r>
              <a:rPr lang="es-BO" dirty="0" smtClean="0"/>
              <a:t>.</a:t>
            </a:r>
          </a:p>
          <a:p>
            <a:endParaRPr lang="es-BO" dirty="0"/>
          </a:p>
        </p:txBody>
      </p:sp>
      <p:pic>
        <p:nvPicPr>
          <p:cNvPr id="7170" name="Picture 2" descr="Prevención del abuso sexual en niños | Educación Adven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741" y="1102818"/>
            <a:ext cx="3927027" cy="503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0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7876" y="678973"/>
            <a:ext cx="9735527" cy="5528643"/>
          </a:xfrm>
        </p:spPr>
        <p:txBody>
          <a:bodyPr>
            <a:normAutofit fontScale="85000" lnSpcReduction="20000"/>
          </a:bodyPr>
          <a:lstStyle/>
          <a:p>
            <a:pPr algn="just" fontAlgn="base"/>
            <a:r>
              <a:rPr lang="es-ES" b="1" dirty="0"/>
              <a:t>OBJETIVOS ESPECIFICOS</a:t>
            </a:r>
            <a:endParaRPr lang="es-BO" dirty="0"/>
          </a:p>
          <a:p>
            <a:pPr lvl="0" algn="just">
              <a:lnSpc>
                <a:spcPct val="150000"/>
              </a:lnSpc>
            </a:pPr>
            <a:r>
              <a:rPr lang="es-BO" sz="2200" dirty="0"/>
              <a:t>Buscar espacios de interacción y comunicación </a:t>
            </a:r>
            <a:r>
              <a:rPr lang="es-ES" sz="2200" dirty="0"/>
              <a:t>entre la población involucrada en el proceso, para tomar en cuenta criterios que contribuyan al proyecto.</a:t>
            </a:r>
            <a:endParaRPr lang="es-BO" sz="2200" dirty="0"/>
          </a:p>
          <a:p>
            <a:pPr lvl="0" algn="just" fontAlgn="base">
              <a:lnSpc>
                <a:spcPct val="150000"/>
              </a:lnSpc>
            </a:pPr>
            <a:r>
              <a:rPr lang="es-ES" sz="2200" dirty="0"/>
              <a:t>Promover la participación de los profesionales en el ámbito educativo para que se constituyan en agentes reflexivos ante la importancia </a:t>
            </a:r>
            <a:r>
              <a:rPr lang="es-BO" sz="2200" dirty="0"/>
              <a:t>de tener conocimientos en torno al tema, y favoreciendo una mayor implicación en el trabajo preventivo frente a este problema.</a:t>
            </a:r>
          </a:p>
          <a:p>
            <a:pPr lvl="0" algn="just" fontAlgn="base">
              <a:lnSpc>
                <a:spcPct val="150000"/>
              </a:lnSpc>
            </a:pPr>
            <a:r>
              <a:rPr lang="es-ES" sz="2200" dirty="0"/>
              <a:t>Ejecutar actividades de sensibilización, orientación sobre temáticas concernientes sobre la vulneración de derechos hacia los profesionales que participan con entornos educativos  para que exista mayor compromiso en la intervención en casos de violencia </a:t>
            </a:r>
            <a:endParaRPr lang="es-BO" sz="2200" dirty="0"/>
          </a:p>
          <a:p>
            <a:pPr lvl="0" algn="just">
              <a:lnSpc>
                <a:spcPct val="150000"/>
              </a:lnSpc>
            </a:pPr>
            <a:r>
              <a:rPr lang="es-ES_tradnl" sz="2200" dirty="0"/>
              <a:t>Evaluar el cumplimiento de los objetivos planteados mediante una feria educativa para cuantificar los resultados.</a:t>
            </a:r>
            <a:endParaRPr lang="es-BO" sz="2200" dirty="0"/>
          </a:p>
          <a:p>
            <a:pPr marL="0" indent="0" algn="just">
              <a:buNone/>
            </a:pPr>
            <a:endParaRPr lang="es-BO" dirty="0"/>
          </a:p>
        </p:txBody>
      </p:sp>
    </p:spTree>
    <p:extLst>
      <p:ext uri="{BB962C8B-B14F-4D97-AF65-F5344CB8AC3E}">
        <p14:creationId xmlns:p14="http://schemas.microsoft.com/office/powerpoint/2010/main" val="6539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7268" y="270118"/>
            <a:ext cx="10058400" cy="5618747"/>
          </a:xfrm>
        </p:spPr>
        <p:txBody>
          <a:bodyPr/>
          <a:lstStyle/>
          <a:p>
            <a:pPr algn="ctr"/>
            <a:r>
              <a:rPr lang="es-BO" sz="1200" b="1" dirty="0"/>
              <a:t>PLAN DE ACCIÓN</a:t>
            </a:r>
            <a:endParaRPr lang="es-BO" sz="1200" dirty="0"/>
          </a:p>
          <a:p>
            <a:endParaRPr lang="es-BO" dirty="0"/>
          </a:p>
        </p:txBody>
      </p:sp>
      <p:graphicFrame>
        <p:nvGraphicFramePr>
          <p:cNvPr id="4" name="Tabla 3"/>
          <p:cNvGraphicFramePr>
            <a:graphicFrameLocks noGrp="1"/>
          </p:cNvGraphicFramePr>
          <p:nvPr>
            <p:extLst>
              <p:ext uri="{D42A27DB-BD31-4B8C-83A1-F6EECF244321}">
                <p14:modId xmlns:p14="http://schemas.microsoft.com/office/powerpoint/2010/main" val="2018319711"/>
              </p:ext>
            </p:extLst>
          </p:nvPr>
        </p:nvGraphicFramePr>
        <p:xfrm>
          <a:off x="538202" y="763916"/>
          <a:ext cx="10769448" cy="5899332"/>
        </p:xfrm>
        <a:graphic>
          <a:graphicData uri="http://schemas.openxmlformats.org/drawingml/2006/table">
            <a:tbl>
              <a:tblPr firstRow="1" firstCol="1" bandRow="1">
                <a:tableStyleId>{5C22544A-7EE6-4342-B048-85BDC9FD1C3A}</a:tableStyleId>
              </a:tblPr>
              <a:tblGrid>
                <a:gridCol w="1937132"/>
                <a:gridCol w="1976580"/>
                <a:gridCol w="2081219"/>
                <a:gridCol w="2815413"/>
                <a:gridCol w="1959104"/>
              </a:tblGrid>
              <a:tr h="143778">
                <a:tc>
                  <a:txBody>
                    <a:bodyPr/>
                    <a:lstStyle/>
                    <a:p>
                      <a:pPr algn="ctr">
                        <a:lnSpc>
                          <a:spcPct val="150000"/>
                        </a:lnSpc>
                        <a:spcAft>
                          <a:spcPts val="800"/>
                        </a:spcAft>
                      </a:pPr>
                      <a:r>
                        <a:rPr lang="es-BO" sz="800" dirty="0">
                          <a:effectLst/>
                        </a:rPr>
                        <a:t>Objetivo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ctr">
                        <a:lnSpc>
                          <a:spcPct val="150000"/>
                        </a:lnSpc>
                        <a:spcAft>
                          <a:spcPts val="800"/>
                        </a:spcAft>
                      </a:pPr>
                      <a:r>
                        <a:rPr lang="es-BO" sz="800">
                          <a:effectLst/>
                        </a:rPr>
                        <a:t>Resultados</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ctr">
                        <a:lnSpc>
                          <a:spcPct val="150000"/>
                        </a:lnSpc>
                        <a:spcAft>
                          <a:spcPts val="800"/>
                        </a:spcAft>
                      </a:pPr>
                      <a:r>
                        <a:rPr lang="es-BO" sz="800" dirty="0">
                          <a:effectLst/>
                        </a:rPr>
                        <a:t>Indicadores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ctr">
                        <a:lnSpc>
                          <a:spcPct val="150000"/>
                        </a:lnSpc>
                        <a:spcAft>
                          <a:spcPts val="800"/>
                        </a:spcAft>
                      </a:pPr>
                      <a:r>
                        <a:rPr lang="es-BO" sz="800" dirty="0">
                          <a:effectLst/>
                        </a:rPr>
                        <a:t>Acciones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ctr">
                        <a:lnSpc>
                          <a:spcPct val="150000"/>
                        </a:lnSpc>
                        <a:spcAft>
                          <a:spcPts val="800"/>
                        </a:spcAft>
                      </a:pPr>
                      <a:r>
                        <a:rPr lang="es-BO" sz="800" dirty="0">
                          <a:effectLst/>
                        </a:rPr>
                        <a:t>Responsables</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r>
              <a:tr h="1193119">
                <a:tc>
                  <a:txBody>
                    <a:bodyPr/>
                    <a:lstStyle/>
                    <a:p>
                      <a:pPr algn="just" fontAlgn="base">
                        <a:lnSpc>
                          <a:spcPct val="150000"/>
                        </a:lnSpc>
                        <a:spcAft>
                          <a:spcPts val="0"/>
                        </a:spcAft>
                      </a:pPr>
                      <a:r>
                        <a:rPr lang="es-ES" sz="800" dirty="0">
                          <a:effectLst/>
                        </a:rPr>
                        <a:t>- </a:t>
                      </a:r>
                      <a:r>
                        <a:rPr lang="es-BO" sz="800" dirty="0">
                          <a:effectLst/>
                        </a:rPr>
                        <a:t>Buscar espacios de interacción y comunicación </a:t>
                      </a:r>
                      <a:r>
                        <a:rPr lang="es-ES" sz="800" dirty="0">
                          <a:effectLst/>
                        </a:rPr>
                        <a:t>entre la población involucrada en el proceso, para tomar en cuenta criterios que contribuyan al proyecto.</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fontAlgn="base">
                        <a:lnSpc>
                          <a:spcPct val="150000"/>
                        </a:lnSpc>
                        <a:spcAft>
                          <a:spcPts val="0"/>
                        </a:spcAft>
                      </a:pPr>
                      <a:r>
                        <a:rPr lang="es-ES" sz="800" dirty="0">
                          <a:effectLst/>
                        </a:rPr>
                        <a:t>-Lograr la implementación del proyecto de </a:t>
                      </a:r>
                      <a:r>
                        <a:rPr lang="es-BO" sz="800" dirty="0">
                          <a:effectLst/>
                        </a:rPr>
                        <a:t>Sensibilización y concientización  a los profesionales del ámbito educativo sobre el abuso sexual infantil.</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Reunión de coordinación interinstitucional con actores en el ámbito educativo.</a:t>
                      </a:r>
                    </a:p>
                    <a:p>
                      <a:pPr algn="just">
                        <a:lnSpc>
                          <a:spcPct val="150000"/>
                        </a:lnSpc>
                        <a:spcAft>
                          <a:spcPts val="0"/>
                        </a:spcAft>
                      </a:pPr>
                      <a:r>
                        <a:rPr lang="es-BO" sz="800" dirty="0">
                          <a:effectLst/>
                        </a:rPr>
                        <a:t> </a:t>
                      </a:r>
                      <a:endParaRPr lang="es-BO" sz="800" dirty="0">
                        <a:effectLst/>
                        <a:latin typeface="Calibri" panose="020F0502020204030204" pitchFamily="34" charset="0"/>
                        <a:cs typeface="Times New Roman" panose="02020603050405020304" pitchFamily="18" charset="0"/>
                      </a:endParaRPr>
                    </a:p>
                  </a:txBody>
                  <a:tcPr marL="21228" marR="21228" marT="0" marB="0"/>
                </a:tc>
                <a:tc>
                  <a:txBody>
                    <a:bodyPr/>
                    <a:lstStyle/>
                    <a:p>
                      <a:pPr algn="just" fontAlgn="base">
                        <a:lnSpc>
                          <a:spcPct val="150000"/>
                        </a:lnSpc>
                        <a:spcAft>
                          <a:spcPts val="0"/>
                        </a:spcAft>
                      </a:pPr>
                      <a:r>
                        <a:rPr lang="es-ES" sz="800" dirty="0">
                          <a:effectLst/>
                        </a:rPr>
                        <a:t>Socialización del proyecto con la población involucrada en </a:t>
                      </a:r>
                      <a:r>
                        <a:rPr lang="es-BO" sz="800" dirty="0">
                          <a:effectLst/>
                        </a:rPr>
                        <a:t>el ámbito educativo sobre el abuso sexual infantil. </a:t>
                      </a:r>
                    </a:p>
                    <a:p>
                      <a:pPr algn="just">
                        <a:lnSpc>
                          <a:spcPct val="150000"/>
                        </a:lnSpc>
                        <a:spcAft>
                          <a:spcPts val="0"/>
                        </a:spcAft>
                      </a:pPr>
                      <a:r>
                        <a:rPr lang="es-BO"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Director Distrital de Educación.</a:t>
                      </a:r>
                    </a:p>
                    <a:p>
                      <a:pPr algn="just">
                        <a:lnSpc>
                          <a:spcPct val="150000"/>
                        </a:lnSpc>
                        <a:spcAft>
                          <a:spcPts val="0"/>
                        </a:spcAft>
                      </a:pPr>
                      <a:r>
                        <a:rPr lang="es-BO" sz="800" dirty="0">
                          <a:effectLst/>
                        </a:rPr>
                        <a:t>Directores de las Unidades Educativas</a:t>
                      </a:r>
                    </a:p>
                    <a:p>
                      <a:pPr algn="just">
                        <a:lnSpc>
                          <a:spcPct val="150000"/>
                        </a:lnSpc>
                        <a:spcAft>
                          <a:spcPts val="0"/>
                        </a:spcAft>
                      </a:pPr>
                      <a:r>
                        <a:rPr lang="es-BO" sz="800" dirty="0">
                          <a:effectLst/>
                        </a:rPr>
                        <a:t>Plantel docente  </a:t>
                      </a:r>
                    </a:p>
                    <a:p>
                      <a:pPr algn="just">
                        <a:lnSpc>
                          <a:spcPct val="150000"/>
                        </a:lnSpc>
                        <a:spcAft>
                          <a:spcPts val="0"/>
                        </a:spcAft>
                      </a:pPr>
                      <a:r>
                        <a:rPr lang="es-BO" sz="800" dirty="0">
                          <a:effectLst/>
                        </a:rPr>
                        <a:t> Instituciones </a:t>
                      </a:r>
                    </a:p>
                    <a:p>
                      <a:pPr algn="just">
                        <a:lnSpc>
                          <a:spcPct val="150000"/>
                        </a:lnSpc>
                        <a:spcAft>
                          <a:spcPts val="0"/>
                        </a:spcAft>
                      </a:pPr>
                      <a:r>
                        <a:rPr lang="es-BO" sz="800" dirty="0">
                          <a:effectLst/>
                        </a:rPr>
                        <a:t>SEDEGES </a:t>
                      </a:r>
                    </a:p>
                    <a:p>
                      <a:pPr algn="just">
                        <a:lnSpc>
                          <a:spcPct val="150000"/>
                        </a:lnSpc>
                        <a:spcAft>
                          <a:spcPts val="0"/>
                        </a:spcAft>
                      </a:pPr>
                      <a:r>
                        <a:rPr lang="es-BO" sz="800" dirty="0">
                          <a:effectLst/>
                        </a:rPr>
                        <a:t>SLIM</a:t>
                      </a:r>
                    </a:p>
                    <a:p>
                      <a:pPr algn="just">
                        <a:lnSpc>
                          <a:spcPct val="150000"/>
                        </a:lnSpc>
                        <a:spcAft>
                          <a:spcPts val="0"/>
                        </a:spcAft>
                      </a:pPr>
                      <a:r>
                        <a:rPr lang="es-BO" sz="800" dirty="0">
                          <a:effectLst/>
                        </a:rPr>
                        <a:t>DEFENSORIAS DE LA NIÑEZ Y ADOLESCENCIA </a:t>
                      </a:r>
                      <a:endParaRPr lang="es-BO" sz="800" dirty="0">
                        <a:effectLst/>
                        <a:latin typeface="Calibri" panose="020F0502020204030204" pitchFamily="34" charset="0"/>
                        <a:cs typeface="Times New Roman" panose="02020603050405020304" pitchFamily="18" charset="0"/>
                      </a:endParaRPr>
                    </a:p>
                  </a:txBody>
                  <a:tcPr marL="21228" marR="21228" marT="0" marB="0"/>
                </a:tc>
              </a:tr>
              <a:tr h="1461444">
                <a:tc>
                  <a:txBody>
                    <a:bodyPr/>
                    <a:lstStyle/>
                    <a:p>
                      <a:pPr algn="just" fontAlgn="base">
                        <a:lnSpc>
                          <a:spcPct val="150000"/>
                        </a:lnSpc>
                        <a:spcAft>
                          <a:spcPts val="0"/>
                        </a:spcAft>
                      </a:pPr>
                      <a:r>
                        <a:rPr lang="es-ES" sz="800">
                          <a:effectLst/>
                        </a:rPr>
                        <a:t>-Promover la participación de los profesionales en el ámbito educativo para que se constituyan en agentes reflexivos ante la importancia </a:t>
                      </a:r>
                      <a:r>
                        <a:rPr lang="es-BO" sz="800">
                          <a:effectLst/>
                        </a:rPr>
                        <a:t>de tener conocimientos en torno al tema, y favoreciendo una mayor implicación en el trabajo preventivo frente a este problema.</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ES" sz="800">
                          <a:effectLst/>
                        </a:rPr>
                        <a:t>-Conseguir la presentación del proyecto de </a:t>
                      </a:r>
                      <a:r>
                        <a:rPr lang="es-BO" sz="800">
                          <a:effectLst/>
                        </a:rPr>
                        <a:t>Sensibilización y concientización  a los profesionales del ámbito educativo sobre el abuso sexual infantil.</a:t>
                      </a:r>
                    </a:p>
                    <a:p>
                      <a:pPr algn="just">
                        <a:lnSpc>
                          <a:spcPct val="150000"/>
                        </a:lnSpc>
                        <a:spcAft>
                          <a:spcPts val="0"/>
                        </a:spcAft>
                      </a:pPr>
                      <a:r>
                        <a:rPr lang="es-ES" sz="800">
                          <a:effectLst/>
                        </a:rPr>
                        <a:t> </a:t>
                      </a:r>
                      <a:endParaRPr lang="es-BO" sz="800">
                        <a:effectLst/>
                      </a:endParaRPr>
                    </a:p>
                    <a:p>
                      <a:pPr algn="just" fontAlgn="base">
                        <a:lnSpc>
                          <a:spcPct val="150000"/>
                        </a:lnSpc>
                        <a:spcAft>
                          <a:spcPts val="0"/>
                        </a:spcAft>
                      </a:pPr>
                      <a:r>
                        <a:rPr lang="es-ES" sz="800">
                          <a:effectLst/>
                        </a:rPr>
                        <a:t> </a:t>
                      </a:r>
                      <a:endParaRPr lang="es-BO" sz="80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Entrevista con los profesionales del ámbito educativo</a:t>
                      </a:r>
                    </a:p>
                    <a:p>
                      <a:pPr algn="just">
                        <a:lnSpc>
                          <a:spcPct val="150000"/>
                        </a:lnSpc>
                        <a:spcAft>
                          <a:spcPts val="0"/>
                        </a:spcAft>
                      </a:pPr>
                      <a:r>
                        <a:rPr lang="es-BO" sz="800" dirty="0">
                          <a:effectLst/>
                        </a:rPr>
                        <a:t> </a:t>
                      </a:r>
                    </a:p>
                    <a:p>
                      <a:pPr algn="just">
                        <a:lnSpc>
                          <a:spcPct val="150000"/>
                        </a:lnSpc>
                        <a:spcAft>
                          <a:spcPts val="0"/>
                        </a:spcAft>
                      </a:pPr>
                      <a:r>
                        <a:rPr lang="es-BO"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ES" sz="800" dirty="0">
                          <a:effectLst/>
                        </a:rPr>
                        <a:t>Planificación de tareas para promover las distintas actividades con la población beneficiaria.</a:t>
                      </a:r>
                      <a:endParaRPr lang="es-BO" sz="800" dirty="0">
                        <a:effectLst/>
                      </a:endParaRPr>
                    </a:p>
                    <a:p>
                      <a:pPr algn="just" fontAlgn="base">
                        <a:lnSpc>
                          <a:spcPct val="150000"/>
                        </a:lnSpc>
                        <a:spcAft>
                          <a:spcPts val="0"/>
                        </a:spcAft>
                      </a:pPr>
                      <a:r>
                        <a:rPr lang="es-ES"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1000"/>
                        </a:spcAft>
                      </a:pPr>
                      <a:r>
                        <a:rPr lang="es-CO" sz="800" dirty="0">
                          <a:effectLst/>
                        </a:rPr>
                        <a:t>-Responsable del proyecto Lic. Trabajo Social</a:t>
                      </a:r>
                      <a:endParaRPr lang="es-BO" sz="800" dirty="0">
                        <a:effectLst/>
                      </a:endParaRPr>
                    </a:p>
                    <a:p>
                      <a:pPr algn="just">
                        <a:lnSpc>
                          <a:spcPct val="150000"/>
                        </a:lnSpc>
                        <a:spcAft>
                          <a:spcPts val="0"/>
                        </a:spcAft>
                      </a:pPr>
                      <a:r>
                        <a:rPr lang="es-BO" sz="800" dirty="0">
                          <a:effectLst/>
                        </a:rPr>
                        <a:t>DEFENSORIAS DE LA NIÑEZ Y ADOLESCENCIA</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r>
              <a:tr h="1670142">
                <a:tc>
                  <a:txBody>
                    <a:bodyPr/>
                    <a:lstStyle/>
                    <a:p>
                      <a:pPr algn="just" fontAlgn="base">
                        <a:lnSpc>
                          <a:spcPct val="150000"/>
                        </a:lnSpc>
                        <a:spcAft>
                          <a:spcPts val="0"/>
                        </a:spcAft>
                      </a:pPr>
                      <a:r>
                        <a:rPr lang="es-ES" sz="800" dirty="0">
                          <a:effectLst/>
                        </a:rPr>
                        <a:t>-Ejecutar actividades de sensibilización, orientación sobre temáticas concernientes sobre la vulneración de derechos hacia los profesionales que participan con entornos educativos  para que exista mayor compromiso en la intervención en casos de abuso sexual niño, niña y adolecentes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ES" sz="800" dirty="0">
                          <a:effectLst/>
                        </a:rPr>
                        <a:t>Obtener la implementación del proyecto de </a:t>
                      </a:r>
                      <a:r>
                        <a:rPr lang="es-BO" sz="800" dirty="0">
                          <a:effectLst/>
                        </a:rPr>
                        <a:t>sensibilización y concientización  a los profesionales del ámbito educativo sobre el abuso sexual infantil.</a:t>
                      </a:r>
                    </a:p>
                    <a:p>
                      <a:pPr algn="just">
                        <a:lnSpc>
                          <a:spcPct val="150000"/>
                        </a:lnSpc>
                        <a:spcAft>
                          <a:spcPts val="0"/>
                        </a:spcAft>
                      </a:pPr>
                      <a:r>
                        <a:rPr lang="es-ES" sz="800" dirty="0">
                          <a:effectLst/>
                        </a:rPr>
                        <a:t> </a:t>
                      </a:r>
                      <a:endParaRPr lang="es-BO" sz="800" dirty="0">
                        <a:effectLst/>
                      </a:endParaRPr>
                    </a:p>
                    <a:p>
                      <a:pPr algn="just" fontAlgn="base">
                        <a:lnSpc>
                          <a:spcPct val="150000"/>
                        </a:lnSpc>
                        <a:spcAft>
                          <a:spcPts val="0"/>
                        </a:spcAft>
                      </a:pPr>
                      <a:r>
                        <a:rPr lang="es-ES"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Ejecución de los talleres según cronograma </a:t>
                      </a:r>
                    </a:p>
                    <a:p>
                      <a:pPr marL="342900" lvl="0" indent="-342900" algn="just">
                        <a:lnSpc>
                          <a:spcPct val="150000"/>
                        </a:lnSpc>
                        <a:spcAft>
                          <a:spcPts val="0"/>
                        </a:spcAft>
                        <a:buFont typeface="Symbol" panose="05050102010706020507" pitchFamily="18" charset="2"/>
                        <a:buChar char=""/>
                      </a:pPr>
                      <a:r>
                        <a:rPr lang="es-BO" sz="800" dirty="0">
                          <a:effectLst/>
                        </a:rPr>
                        <a:t>Elaborar el paquete mitológico  Preparación del ambiente</a:t>
                      </a:r>
                    </a:p>
                    <a:p>
                      <a:pPr marL="342900" lvl="0" indent="-342900" algn="just">
                        <a:lnSpc>
                          <a:spcPct val="150000"/>
                        </a:lnSpc>
                        <a:spcAft>
                          <a:spcPts val="0"/>
                        </a:spcAft>
                        <a:buFont typeface="Symbol" panose="05050102010706020507" pitchFamily="18" charset="2"/>
                        <a:buChar char=""/>
                      </a:pPr>
                      <a:r>
                        <a:rPr lang="es-BO" sz="800" dirty="0">
                          <a:effectLst/>
                        </a:rPr>
                        <a:t>Realizar la bienvenida de los participantes </a:t>
                      </a:r>
                    </a:p>
                    <a:p>
                      <a:pPr marL="342900" lvl="0" indent="-342900" algn="just">
                        <a:lnSpc>
                          <a:spcPct val="150000"/>
                        </a:lnSpc>
                        <a:spcAft>
                          <a:spcPts val="0"/>
                        </a:spcAft>
                        <a:buFont typeface="Symbol" panose="05050102010706020507" pitchFamily="18" charset="2"/>
                        <a:buChar char=""/>
                      </a:pPr>
                      <a:r>
                        <a:rPr lang="es-BO" sz="800" dirty="0">
                          <a:effectLst/>
                        </a:rPr>
                        <a:t>Ejecución del taller </a:t>
                      </a:r>
                    </a:p>
                    <a:p>
                      <a:pPr marL="342900" lvl="0" indent="-342900" algn="just">
                        <a:lnSpc>
                          <a:spcPct val="150000"/>
                        </a:lnSpc>
                        <a:spcAft>
                          <a:spcPts val="0"/>
                        </a:spcAft>
                        <a:buFont typeface="Symbol" panose="05050102010706020507" pitchFamily="18" charset="2"/>
                        <a:buChar char=""/>
                      </a:pPr>
                      <a:r>
                        <a:rPr lang="es-BO" sz="800" dirty="0">
                          <a:effectLst/>
                        </a:rPr>
                        <a:t>Evaluar los conocimientos adquiridos sobre la sesión </a:t>
                      </a:r>
                    </a:p>
                    <a:p>
                      <a:pPr algn="just">
                        <a:lnSpc>
                          <a:spcPct val="150000"/>
                        </a:lnSpc>
                        <a:spcAft>
                          <a:spcPts val="0"/>
                        </a:spcAft>
                      </a:pPr>
                      <a:r>
                        <a:rPr lang="es-BO"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1000"/>
                        </a:spcAft>
                      </a:pPr>
                      <a:r>
                        <a:rPr lang="es-CO" sz="800" dirty="0">
                          <a:effectLst/>
                        </a:rPr>
                        <a:t>Realizar los talleres de orientación, capacitación con las siguientes temáticas:</a:t>
                      </a:r>
                      <a:endParaRPr lang="es-BO" sz="800" dirty="0">
                        <a:effectLst/>
                      </a:endParaRPr>
                    </a:p>
                    <a:p>
                      <a:pPr algn="just">
                        <a:lnSpc>
                          <a:spcPct val="150000"/>
                        </a:lnSpc>
                        <a:spcAft>
                          <a:spcPts val="0"/>
                        </a:spcAft>
                      </a:pPr>
                      <a:r>
                        <a:rPr lang="es-BO" sz="800" dirty="0">
                          <a:effectLst/>
                        </a:rPr>
                        <a:t>Temas:</a:t>
                      </a:r>
                    </a:p>
                    <a:p>
                      <a:pPr marL="342900" lvl="0" indent="-342900" algn="just">
                        <a:lnSpc>
                          <a:spcPct val="150000"/>
                        </a:lnSpc>
                        <a:spcAft>
                          <a:spcPts val="0"/>
                        </a:spcAft>
                        <a:buFont typeface="Symbol" panose="05050102010706020507" pitchFamily="18" charset="2"/>
                        <a:buChar char=""/>
                      </a:pPr>
                      <a:r>
                        <a:rPr lang="es-BO" sz="800" dirty="0">
                          <a:effectLst/>
                        </a:rPr>
                        <a:t>Ley 548 código niño, niña y adolescente </a:t>
                      </a:r>
                    </a:p>
                    <a:p>
                      <a:pPr marL="342900" lvl="0" indent="-342900" algn="just">
                        <a:lnSpc>
                          <a:spcPct val="150000"/>
                        </a:lnSpc>
                        <a:spcAft>
                          <a:spcPts val="0"/>
                        </a:spcAft>
                        <a:buFont typeface="Symbol" panose="05050102010706020507" pitchFamily="18" charset="2"/>
                        <a:buChar char=""/>
                      </a:pPr>
                      <a:r>
                        <a:rPr lang="es-BO" sz="800" dirty="0">
                          <a:effectLst/>
                        </a:rPr>
                        <a:t>Derechos de los niños y las niñas, </a:t>
                      </a:r>
                    </a:p>
                    <a:p>
                      <a:pPr marL="342900" lvl="0" indent="-342900" algn="just">
                        <a:lnSpc>
                          <a:spcPct val="150000"/>
                        </a:lnSpc>
                        <a:spcAft>
                          <a:spcPts val="0"/>
                        </a:spcAft>
                        <a:buFont typeface="Symbol" panose="05050102010706020507" pitchFamily="18" charset="2"/>
                        <a:buChar char=""/>
                      </a:pPr>
                      <a:r>
                        <a:rPr lang="es-BO" sz="800" dirty="0">
                          <a:effectLst/>
                        </a:rPr>
                        <a:t>Composición familiar</a:t>
                      </a:r>
                    </a:p>
                    <a:p>
                      <a:pPr marL="342900" lvl="0" indent="-342900" algn="just">
                        <a:lnSpc>
                          <a:spcPct val="150000"/>
                        </a:lnSpc>
                        <a:spcAft>
                          <a:spcPts val="0"/>
                        </a:spcAft>
                        <a:buFont typeface="Symbol" panose="05050102010706020507" pitchFamily="18" charset="2"/>
                        <a:buChar char=""/>
                      </a:pPr>
                      <a:r>
                        <a:rPr lang="es-BO" sz="800" dirty="0">
                          <a:effectLst/>
                        </a:rPr>
                        <a:t>Desarrollo psicosexual del niño.</a:t>
                      </a:r>
                    </a:p>
                    <a:p>
                      <a:pPr marL="342900" lvl="0" indent="-342900" algn="just">
                        <a:lnSpc>
                          <a:spcPct val="150000"/>
                        </a:lnSpc>
                        <a:spcAft>
                          <a:spcPts val="0"/>
                        </a:spcAft>
                        <a:buFont typeface="Symbol" panose="05050102010706020507" pitchFamily="18" charset="2"/>
                        <a:buChar char=""/>
                      </a:pPr>
                      <a:r>
                        <a:rPr lang="es-BO" sz="800" dirty="0">
                          <a:effectLst/>
                        </a:rPr>
                        <a:t>Síntomas físicos y emocionales relacionados con el abuso sexual infantil.</a:t>
                      </a:r>
                    </a:p>
                    <a:p>
                      <a:pPr marL="342900" lvl="0" indent="-342900" algn="just">
                        <a:lnSpc>
                          <a:spcPct val="150000"/>
                        </a:lnSpc>
                        <a:spcAft>
                          <a:spcPts val="0"/>
                        </a:spcAft>
                        <a:buFont typeface="Symbol" panose="05050102010706020507" pitchFamily="18" charset="2"/>
                        <a:buChar char=""/>
                      </a:pPr>
                      <a:r>
                        <a:rPr lang="es-BO" sz="800" dirty="0">
                          <a:effectLst/>
                        </a:rPr>
                        <a:t>Construcción de alternativas de prevención del abuso sexual infantil</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1000"/>
                        </a:spcAft>
                      </a:pPr>
                      <a:r>
                        <a:rPr lang="es-CO" sz="800" dirty="0">
                          <a:effectLst/>
                        </a:rPr>
                        <a:t>Responsable del proyecto Lic. Trabajo Social</a:t>
                      </a:r>
                      <a:endParaRPr lang="es-BO" sz="800" dirty="0">
                        <a:effectLst/>
                      </a:endParaRPr>
                    </a:p>
                    <a:p>
                      <a:pPr algn="just">
                        <a:lnSpc>
                          <a:spcPct val="150000"/>
                        </a:lnSpc>
                        <a:spcAft>
                          <a:spcPts val="800"/>
                        </a:spcAft>
                      </a:pPr>
                      <a:r>
                        <a:rPr lang="es-BO" sz="800" dirty="0">
                          <a:effectLst/>
                        </a:rPr>
                        <a:t>DEFENSORIAS DE LA NIÑEZ Y ADOLESCENCIA</a:t>
                      </a:r>
                    </a:p>
                    <a:p>
                      <a:pPr algn="just">
                        <a:lnSpc>
                          <a:spcPct val="150000"/>
                        </a:lnSpc>
                        <a:spcAft>
                          <a:spcPts val="0"/>
                        </a:spcAft>
                      </a:pPr>
                      <a:r>
                        <a:rPr lang="es-BO" sz="800" dirty="0">
                          <a:effectLst/>
                        </a:rPr>
                        <a:t>SEDEGES </a:t>
                      </a:r>
                    </a:p>
                    <a:p>
                      <a:pPr algn="just">
                        <a:lnSpc>
                          <a:spcPct val="150000"/>
                        </a:lnSpc>
                        <a:spcAft>
                          <a:spcPts val="0"/>
                        </a:spcAft>
                      </a:pPr>
                      <a:r>
                        <a:rPr lang="es-BO" sz="800" dirty="0">
                          <a:effectLst/>
                        </a:rPr>
                        <a:t>SLIM</a:t>
                      </a:r>
                    </a:p>
                    <a:p>
                      <a:pPr algn="just">
                        <a:lnSpc>
                          <a:spcPct val="150000"/>
                        </a:lnSpc>
                        <a:spcAft>
                          <a:spcPts val="0"/>
                        </a:spcAft>
                      </a:pPr>
                      <a:r>
                        <a:rPr lang="es-BO" sz="800" dirty="0">
                          <a:effectLst/>
                        </a:rPr>
                        <a:t>Director Distrital de Educación.</a:t>
                      </a:r>
                    </a:p>
                    <a:p>
                      <a:pPr algn="just">
                        <a:lnSpc>
                          <a:spcPct val="150000"/>
                        </a:lnSpc>
                        <a:spcAft>
                          <a:spcPts val="0"/>
                        </a:spcAft>
                      </a:pPr>
                      <a:r>
                        <a:rPr lang="es-BO" sz="800" dirty="0">
                          <a:effectLst/>
                        </a:rPr>
                        <a:t>Directores de las Unidades Educativas</a:t>
                      </a:r>
                    </a:p>
                    <a:p>
                      <a:pPr algn="just">
                        <a:lnSpc>
                          <a:spcPct val="150000"/>
                        </a:lnSpc>
                        <a:spcAft>
                          <a:spcPts val="0"/>
                        </a:spcAft>
                      </a:pPr>
                      <a:r>
                        <a:rPr lang="es-BO" sz="800" dirty="0">
                          <a:effectLst/>
                        </a:rPr>
                        <a:t>Plantel docente </a:t>
                      </a:r>
                    </a:p>
                    <a:p>
                      <a:pPr algn="just">
                        <a:lnSpc>
                          <a:spcPct val="150000"/>
                        </a:lnSpc>
                        <a:spcAft>
                          <a:spcPts val="800"/>
                        </a:spcAft>
                      </a:pPr>
                      <a:r>
                        <a:rPr lang="es-BO"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r>
              <a:tr h="656467">
                <a:tc>
                  <a:txBody>
                    <a:bodyPr/>
                    <a:lstStyle/>
                    <a:p>
                      <a:pPr algn="just">
                        <a:lnSpc>
                          <a:spcPct val="150000"/>
                        </a:lnSpc>
                        <a:spcAft>
                          <a:spcPts val="0"/>
                        </a:spcAft>
                      </a:pPr>
                      <a:r>
                        <a:rPr lang="es-ES_tradnl" sz="800" dirty="0">
                          <a:effectLst/>
                        </a:rPr>
                        <a:t>Evaluar el cumplimiento de los objetivos planteados mediante una feria educativa para cuantificar los resultados.</a:t>
                      </a:r>
                      <a:endParaRPr lang="es-BO" sz="800" dirty="0">
                        <a:effectLst/>
                        <a:latin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Realización de la feria educativa </a:t>
                      </a:r>
                    </a:p>
                    <a:p>
                      <a:pPr algn="just">
                        <a:lnSpc>
                          <a:spcPct val="150000"/>
                        </a:lnSpc>
                        <a:spcAft>
                          <a:spcPts val="0"/>
                        </a:spcAft>
                      </a:pPr>
                      <a:r>
                        <a:rPr lang="es-BO" sz="800" dirty="0">
                          <a:effectLst/>
                        </a:rPr>
                        <a:t>Sesión de evaluación para ver los resultados alcanzados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Reuniones de evaluación con todos los actores.</a:t>
                      </a:r>
                    </a:p>
                    <a:p>
                      <a:pPr algn="just">
                        <a:lnSpc>
                          <a:spcPct val="150000"/>
                        </a:lnSpc>
                        <a:spcAft>
                          <a:spcPts val="0"/>
                        </a:spcAft>
                      </a:pPr>
                      <a:r>
                        <a:rPr lang="es-BO" sz="800" dirty="0">
                          <a:effectLst/>
                        </a:rPr>
                        <a:t>Resultados sobre el impacto de la feria educativa. </a:t>
                      </a:r>
                      <a:endParaRPr lang="es-BO" sz="800" dirty="0">
                        <a:effectLst/>
                        <a:latin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1000"/>
                        </a:spcAft>
                      </a:pPr>
                      <a:r>
                        <a:rPr lang="es-BO" sz="800" dirty="0">
                          <a:effectLst/>
                        </a:rPr>
                        <a:t>Programar reuniones de evaluación con los responsables y actores involucrados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c>
                  <a:txBody>
                    <a:bodyPr/>
                    <a:lstStyle/>
                    <a:p>
                      <a:pPr algn="just">
                        <a:lnSpc>
                          <a:spcPct val="150000"/>
                        </a:lnSpc>
                        <a:spcAft>
                          <a:spcPts val="0"/>
                        </a:spcAft>
                      </a:pPr>
                      <a:r>
                        <a:rPr lang="es-BO" sz="800" dirty="0">
                          <a:effectLst/>
                        </a:rPr>
                        <a:t>Directores de las Unidades Educativas</a:t>
                      </a:r>
                    </a:p>
                    <a:p>
                      <a:pPr algn="just">
                        <a:lnSpc>
                          <a:spcPct val="150000"/>
                        </a:lnSpc>
                        <a:spcAft>
                          <a:spcPts val="0"/>
                        </a:spcAft>
                      </a:pPr>
                      <a:r>
                        <a:rPr lang="es-BO" sz="800" dirty="0">
                          <a:effectLst/>
                        </a:rPr>
                        <a:t>Plantel docente </a:t>
                      </a:r>
                    </a:p>
                    <a:p>
                      <a:pPr algn="just">
                        <a:lnSpc>
                          <a:spcPct val="150000"/>
                        </a:lnSpc>
                        <a:spcAft>
                          <a:spcPts val="1000"/>
                        </a:spcAft>
                      </a:pPr>
                      <a:r>
                        <a:rPr lang="es-CO" sz="800" dirty="0">
                          <a:effectLst/>
                        </a:rPr>
                        <a:t> </a:t>
                      </a:r>
                      <a:endParaRPr lang="es-B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1228" marR="21228" marT="0" marB="0"/>
                </a:tc>
              </a:tr>
            </a:tbl>
          </a:graphicData>
        </a:graphic>
      </p:graphicFrame>
    </p:spTree>
    <p:extLst>
      <p:ext uri="{BB962C8B-B14F-4D97-AF65-F5344CB8AC3E}">
        <p14:creationId xmlns:p14="http://schemas.microsoft.com/office/powerpoint/2010/main" val="233877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425003"/>
            <a:ext cx="10058400" cy="5747197"/>
          </a:xfrm>
        </p:spPr>
        <p:txBody>
          <a:bodyPr/>
          <a:lstStyle/>
          <a:p>
            <a:pPr algn="ctr"/>
            <a:r>
              <a:rPr lang="es-BO" sz="1200" b="1" dirty="0"/>
              <a:t>MATRIZ DE SEGUIMIENTO PLAN DE ACCIÓN </a:t>
            </a:r>
            <a:endParaRPr lang="es-BO" sz="1200" dirty="0"/>
          </a:p>
          <a:p>
            <a:endParaRPr lang="es-BO" dirty="0"/>
          </a:p>
        </p:txBody>
      </p:sp>
      <p:graphicFrame>
        <p:nvGraphicFramePr>
          <p:cNvPr id="4" name="Tabla 3"/>
          <p:cNvGraphicFramePr>
            <a:graphicFrameLocks noGrp="1"/>
          </p:cNvGraphicFramePr>
          <p:nvPr>
            <p:extLst>
              <p:ext uri="{D42A27DB-BD31-4B8C-83A1-F6EECF244321}">
                <p14:modId xmlns:p14="http://schemas.microsoft.com/office/powerpoint/2010/main" val="3724136368"/>
              </p:ext>
            </p:extLst>
          </p:nvPr>
        </p:nvGraphicFramePr>
        <p:xfrm>
          <a:off x="417463" y="738845"/>
          <a:ext cx="10710785" cy="5922466"/>
        </p:xfrm>
        <a:graphic>
          <a:graphicData uri="http://schemas.openxmlformats.org/drawingml/2006/table">
            <a:tbl>
              <a:tblPr firstRow="1" firstCol="1" bandRow="1">
                <a:tableStyleId>{5C22544A-7EE6-4342-B048-85BDC9FD1C3A}</a:tableStyleId>
              </a:tblPr>
              <a:tblGrid>
                <a:gridCol w="1580769"/>
                <a:gridCol w="1477967"/>
                <a:gridCol w="1478710"/>
                <a:gridCol w="1583746"/>
                <a:gridCol w="1262682"/>
                <a:gridCol w="1583746"/>
                <a:gridCol w="1743165"/>
              </a:tblGrid>
              <a:tr h="372115">
                <a:tc>
                  <a:txBody>
                    <a:bodyPr/>
                    <a:lstStyle/>
                    <a:p>
                      <a:pPr algn="just">
                        <a:lnSpc>
                          <a:spcPct val="150000"/>
                        </a:lnSpc>
                        <a:spcAft>
                          <a:spcPts val="800"/>
                        </a:spcAft>
                      </a:pPr>
                      <a:r>
                        <a:rPr lang="es-BO" sz="600" dirty="0">
                          <a:effectLst/>
                        </a:rPr>
                        <a:t>Resultados previstos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Indicadores previstos </a:t>
                      </a:r>
                    </a:p>
                    <a:p>
                      <a:pPr algn="just">
                        <a:lnSpc>
                          <a:spcPct val="150000"/>
                        </a:lnSpc>
                        <a:spcAft>
                          <a:spcPts val="800"/>
                        </a:spcAft>
                      </a:pPr>
                      <a:r>
                        <a:rPr lang="es-BO" sz="600" dirty="0">
                          <a:effectLst/>
                        </a:rPr>
                        <a:t>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actividades previstas</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Resultados alcanzados </a:t>
                      </a:r>
                    </a:p>
                    <a:p>
                      <a:pPr algn="just">
                        <a:lnSpc>
                          <a:spcPct val="150000"/>
                        </a:lnSpc>
                        <a:spcAft>
                          <a:spcPts val="800"/>
                        </a:spcAft>
                      </a:pPr>
                      <a:r>
                        <a:rPr lang="es-BO" sz="600">
                          <a:effectLst/>
                        </a:rPr>
                        <a:t>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Indicadores alcanzados </a:t>
                      </a:r>
                    </a:p>
                    <a:p>
                      <a:pPr algn="just">
                        <a:lnSpc>
                          <a:spcPct val="150000"/>
                        </a:lnSpc>
                        <a:spcAft>
                          <a:spcPts val="800"/>
                        </a:spcAft>
                      </a:pPr>
                      <a:r>
                        <a:rPr lang="es-BO" sz="600">
                          <a:effectLst/>
                        </a:rPr>
                        <a:t>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Actividades desarrolladas </a:t>
                      </a:r>
                    </a:p>
                    <a:p>
                      <a:pPr algn="just">
                        <a:lnSpc>
                          <a:spcPct val="150000"/>
                        </a:lnSpc>
                        <a:spcAft>
                          <a:spcPts val="800"/>
                        </a:spcAft>
                      </a:pPr>
                      <a:r>
                        <a:rPr lang="es-BO" sz="600">
                          <a:effectLst/>
                        </a:rPr>
                        <a:t>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Porcentaje de ejecución en relación a los resultados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r>
              <a:tr h="814631">
                <a:tc>
                  <a:txBody>
                    <a:bodyPr/>
                    <a:lstStyle/>
                    <a:p>
                      <a:pPr algn="just">
                        <a:lnSpc>
                          <a:spcPct val="150000"/>
                        </a:lnSpc>
                        <a:spcAft>
                          <a:spcPts val="800"/>
                        </a:spcAft>
                      </a:pPr>
                      <a:r>
                        <a:rPr lang="es-ES" sz="600">
                          <a:effectLst/>
                        </a:rPr>
                        <a:t>Lograr la implementación del proyecto de </a:t>
                      </a:r>
                      <a:r>
                        <a:rPr lang="es-BO" sz="600">
                          <a:effectLst/>
                        </a:rPr>
                        <a:t>Sensibilización y concientización  a los profesionales del ámbito educativo sobre el abuso sexual infantil.</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Reunión de coordinación interinstitucional con actores en el ámbito educativo</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fontAlgn="base">
                        <a:lnSpc>
                          <a:spcPct val="150000"/>
                        </a:lnSpc>
                        <a:spcAft>
                          <a:spcPts val="0"/>
                        </a:spcAft>
                      </a:pPr>
                      <a:r>
                        <a:rPr lang="es-ES" sz="600">
                          <a:effectLst/>
                        </a:rPr>
                        <a:t>Organización del proceso de socialización del proyecto con la población involucrada en </a:t>
                      </a:r>
                      <a:r>
                        <a:rPr lang="es-BO" sz="600">
                          <a:effectLst/>
                        </a:rPr>
                        <a:t>el ámbito educativo sobre el abuso sexual infantil. </a:t>
                      </a:r>
                    </a:p>
                    <a:p>
                      <a:pPr algn="just">
                        <a:lnSpc>
                          <a:spcPct val="150000"/>
                        </a:lnSpc>
                        <a:spcAft>
                          <a:spcPts val="800"/>
                        </a:spcAft>
                      </a:pPr>
                      <a:r>
                        <a:rPr lang="es-BO" sz="600">
                          <a:effectLst/>
                        </a:rPr>
                        <a:t>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Se llegó a  coordinar la socialización del proyecto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La reunión se llevó en su totalidad llegando a socializar todo el proyecto</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El procesos de organización se desarrolla en varias sesiones</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En un 90% se logró coordinar la socialización del proyecto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r>
              <a:tr h="603081">
                <a:tc>
                  <a:txBody>
                    <a:bodyPr/>
                    <a:lstStyle/>
                    <a:p>
                      <a:pPr algn="just">
                        <a:lnSpc>
                          <a:spcPct val="150000"/>
                        </a:lnSpc>
                        <a:spcAft>
                          <a:spcPts val="0"/>
                        </a:spcAft>
                      </a:pPr>
                      <a:r>
                        <a:rPr lang="es-ES" sz="600" dirty="0">
                          <a:effectLst/>
                        </a:rPr>
                        <a:t>Conseguir la presentación del proyecto de </a:t>
                      </a:r>
                      <a:r>
                        <a:rPr lang="es-BO" sz="600" dirty="0">
                          <a:effectLst/>
                        </a:rPr>
                        <a:t>Sensibilización y concientización  a los profesionales del ámbito educativo sobre el abuso sexual infantil.</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BO" sz="600">
                          <a:effectLst/>
                        </a:rPr>
                        <a:t>Entrevista con los profesionales del ámbito educativo</a:t>
                      </a:r>
                    </a:p>
                    <a:p>
                      <a:pPr algn="just">
                        <a:lnSpc>
                          <a:spcPct val="150000"/>
                        </a:lnSpc>
                        <a:spcAft>
                          <a:spcPts val="0"/>
                        </a:spcAft>
                      </a:pPr>
                      <a:r>
                        <a:rPr lang="es-ES" sz="600">
                          <a:effectLst/>
                        </a:rPr>
                        <a:t> </a:t>
                      </a:r>
                      <a:endParaRPr lang="es-BO" sz="600">
                        <a:effectLst/>
                      </a:endParaRPr>
                    </a:p>
                    <a:p>
                      <a:pPr algn="just">
                        <a:lnSpc>
                          <a:spcPct val="150000"/>
                        </a:lnSpc>
                        <a:spcAft>
                          <a:spcPts val="800"/>
                        </a:spcAft>
                      </a:pPr>
                      <a:r>
                        <a:rPr lang="es-BO" sz="600">
                          <a:effectLst/>
                        </a:rPr>
                        <a:t>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ES" sz="600" dirty="0">
                          <a:effectLst/>
                        </a:rPr>
                        <a:t>Planificación de tareas para promover las distintas actividades con la población beneficiaria.</a:t>
                      </a:r>
                      <a:endParaRPr lang="es-BO" sz="600" dirty="0">
                        <a:effectLst/>
                      </a:endParaRPr>
                    </a:p>
                    <a:p>
                      <a:pPr algn="just">
                        <a:lnSpc>
                          <a:spcPct val="150000"/>
                        </a:lnSpc>
                        <a:spcAft>
                          <a:spcPts val="0"/>
                        </a:spcAft>
                      </a:pPr>
                      <a:r>
                        <a:rPr lang="es-BO" sz="600" dirty="0">
                          <a:effectLst/>
                        </a:rPr>
                        <a:t>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BO" sz="600" dirty="0">
                          <a:effectLst/>
                        </a:rPr>
                        <a:t>La presentación del proyecto se dio de manera completa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La entrevista solo se dio con una parte d la población beneficiaria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Las entrevistas se dieron en los días y horas pactadas</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Se coordinó en un 95% con todos los profesionales del ámbito educativo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r>
              <a:tr h="2433835">
                <a:tc>
                  <a:txBody>
                    <a:bodyPr/>
                    <a:lstStyle/>
                    <a:p>
                      <a:pPr algn="just">
                        <a:lnSpc>
                          <a:spcPct val="150000"/>
                        </a:lnSpc>
                        <a:spcAft>
                          <a:spcPts val="0"/>
                        </a:spcAft>
                      </a:pPr>
                      <a:r>
                        <a:rPr lang="es-ES" sz="600" dirty="0">
                          <a:effectLst/>
                        </a:rPr>
                        <a:t>Planear un protocolo de intervención para la implementación del proyecto de </a:t>
                      </a:r>
                      <a:r>
                        <a:rPr lang="es-BO" sz="600" dirty="0">
                          <a:effectLst/>
                        </a:rPr>
                        <a:t>sensibilización y concientización  a los profesionales del ámbito educativo sobre el abuso sexual infantil.</a:t>
                      </a:r>
                    </a:p>
                    <a:p>
                      <a:pPr algn="just">
                        <a:lnSpc>
                          <a:spcPct val="150000"/>
                        </a:lnSpc>
                        <a:spcAft>
                          <a:spcPts val="800"/>
                        </a:spcAft>
                      </a:pPr>
                      <a:r>
                        <a:rPr lang="es-BO" sz="600" dirty="0">
                          <a:effectLst/>
                        </a:rPr>
                        <a:t>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BO" sz="600" dirty="0">
                          <a:effectLst/>
                        </a:rPr>
                        <a:t>Ejecución de los talleres según cronograma </a:t>
                      </a:r>
                    </a:p>
                    <a:p>
                      <a:pPr marL="342900" lvl="0" indent="-342900" algn="just">
                        <a:lnSpc>
                          <a:spcPct val="150000"/>
                        </a:lnSpc>
                        <a:spcAft>
                          <a:spcPts val="0"/>
                        </a:spcAft>
                        <a:buFont typeface="Symbol" panose="05050102010706020507" pitchFamily="18" charset="2"/>
                        <a:buChar char=""/>
                      </a:pPr>
                      <a:r>
                        <a:rPr lang="es-BO" sz="600" dirty="0">
                          <a:effectLst/>
                        </a:rPr>
                        <a:t>Elaborar el paquete mitológico  Preparación del ambiente</a:t>
                      </a:r>
                    </a:p>
                    <a:p>
                      <a:pPr marL="342900" lvl="0" indent="-342900" algn="just">
                        <a:lnSpc>
                          <a:spcPct val="150000"/>
                        </a:lnSpc>
                        <a:spcAft>
                          <a:spcPts val="0"/>
                        </a:spcAft>
                        <a:buFont typeface="Symbol" panose="05050102010706020507" pitchFamily="18" charset="2"/>
                        <a:buChar char=""/>
                      </a:pPr>
                      <a:r>
                        <a:rPr lang="es-BO" sz="600" dirty="0">
                          <a:effectLst/>
                        </a:rPr>
                        <a:t>Realizar la bienvenida de los participantes </a:t>
                      </a:r>
                    </a:p>
                    <a:p>
                      <a:pPr marL="342900" lvl="0" indent="-342900" algn="just">
                        <a:lnSpc>
                          <a:spcPct val="150000"/>
                        </a:lnSpc>
                        <a:spcAft>
                          <a:spcPts val="0"/>
                        </a:spcAft>
                        <a:buFont typeface="Symbol" panose="05050102010706020507" pitchFamily="18" charset="2"/>
                        <a:buChar char=""/>
                      </a:pPr>
                      <a:r>
                        <a:rPr lang="es-BO" sz="600" dirty="0">
                          <a:effectLst/>
                        </a:rPr>
                        <a:t>Ejecución del taller </a:t>
                      </a:r>
                    </a:p>
                    <a:p>
                      <a:pPr marL="342900" lvl="0" indent="-342900" algn="just">
                        <a:lnSpc>
                          <a:spcPct val="150000"/>
                        </a:lnSpc>
                        <a:spcAft>
                          <a:spcPts val="0"/>
                        </a:spcAft>
                        <a:buFont typeface="Symbol" panose="05050102010706020507" pitchFamily="18" charset="2"/>
                        <a:buChar char=""/>
                      </a:pPr>
                      <a:r>
                        <a:rPr lang="es-BO" sz="600" dirty="0">
                          <a:effectLst/>
                        </a:rPr>
                        <a:t>Evaluar los conocimientos adquiridos sobre la sesión </a:t>
                      </a:r>
                    </a:p>
                    <a:p>
                      <a:pPr algn="just">
                        <a:lnSpc>
                          <a:spcPct val="150000"/>
                        </a:lnSpc>
                        <a:spcAft>
                          <a:spcPts val="800"/>
                        </a:spcAft>
                      </a:pPr>
                      <a:r>
                        <a:rPr lang="es-BO" sz="600" dirty="0">
                          <a:effectLst/>
                        </a:rPr>
                        <a:t>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1000"/>
                        </a:spcAft>
                      </a:pPr>
                      <a:r>
                        <a:rPr lang="es-CO" sz="600">
                          <a:effectLst/>
                        </a:rPr>
                        <a:t>Realizar los talleres de orientación, capacitación con las siguientes temáticas:</a:t>
                      </a:r>
                      <a:endParaRPr lang="es-BO" sz="600">
                        <a:effectLst/>
                      </a:endParaRPr>
                    </a:p>
                    <a:p>
                      <a:pPr algn="just">
                        <a:lnSpc>
                          <a:spcPct val="150000"/>
                        </a:lnSpc>
                        <a:spcAft>
                          <a:spcPts val="0"/>
                        </a:spcAft>
                      </a:pPr>
                      <a:r>
                        <a:rPr lang="es-BO" sz="600">
                          <a:effectLst/>
                        </a:rPr>
                        <a:t>Temas:</a:t>
                      </a:r>
                    </a:p>
                    <a:p>
                      <a:pPr marL="342900" lvl="0" indent="-342900" algn="just">
                        <a:lnSpc>
                          <a:spcPct val="150000"/>
                        </a:lnSpc>
                        <a:spcAft>
                          <a:spcPts val="0"/>
                        </a:spcAft>
                        <a:buFont typeface="Symbol" panose="05050102010706020507" pitchFamily="18" charset="2"/>
                        <a:buChar char=""/>
                      </a:pPr>
                      <a:r>
                        <a:rPr lang="es-BO" sz="600">
                          <a:effectLst/>
                        </a:rPr>
                        <a:t>Ley 548 código niño, niña y adolescente </a:t>
                      </a:r>
                    </a:p>
                    <a:p>
                      <a:pPr marL="342900" lvl="0" indent="-342900" algn="just">
                        <a:lnSpc>
                          <a:spcPct val="150000"/>
                        </a:lnSpc>
                        <a:spcAft>
                          <a:spcPts val="0"/>
                        </a:spcAft>
                        <a:buFont typeface="Symbol" panose="05050102010706020507" pitchFamily="18" charset="2"/>
                        <a:buChar char=""/>
                      </a:pPr>
                      <a:r>
                        <a:rPr lang="es-BO" sz="600">
                          <a:effectLst/>
                        </a:rPr>
                        <a:t>Derechos de los niños y las niñas, </a:t>
                      </a:r>
                    </a:p>
                    <a:p>
                      <a:pPr marL="342900" lvl="0" indent="-342900" algn="just">
                        <a:lnSpc>
                          <a:spcPct val="150000"/>
                        </a:lnSpc>
                        <a:spcAft>
                          <a:spcPts val="0"/>
                        </a:spcAft>
                        <a:buFont typeface="Symbol" panose="05050102010706020507" pitchFamily="18" charset="2"/>
                        <a:buChar char=""/>
                      </a:pPr>
                      <a:r>
                        <a:rPr lang="es-BO" sz="600">
                          <a:effectLst/>
                        </a:rPr>
                        <a:t>Composición familiar</a:t>
                      </a:r>
                    </a:p>
                    <a:p>
                      <a:pPr marL="342900" lvl="0" indent="-342900" algn="just">
                        <a:lnSpc>
                          <a:spcPct val="150000"/>
                        </a:lnSpc>
                        <a:spcAft>
                          <a:spcPts val="0"/>
                        </a:spcAft>
                        <a:buFont typeface="Symbol" panose="05050102010706020507" pitchFamily="18" charset="2"/>
                        <a:buChar char=""/>
                      </a:pPr>
                      <a:r>
                        <a:rPr lang="es-BO" sz="600">
                          <a:effectLst/>
                        </a:rPr>
                        <a:t>Desarrollo psicosexual del niño.</a:t>
                      </a:r>
                    </a:p>
                    <a:p>
                      <a:pPr marL="342900" lvl="0" indent="-342900" algn="just">
                        <a:lnSpc>
                          <a:spcPct val="150000"/>
                        </a:lnSpc>
                        <a:spcAft>
                          <a:spcPts val="0"/>
                        </a:spcAft>
                        <a:buFont typeface="Symbol" panose="05050102010706020507" pitchFamily="18" charset="2"/>
                        <a:buChar char=""/>
                      </a:pPr>
                      <a:r>
                        <a:rPr lang="es-BO" sz="600">
                          <a:effectLst/>
                        </a:rPr>
                        <a:t>Síntomas físicos y emocionales relacionados con el abuso sexual infantil.</a:t>
                      </a:r>
                    </a:p>
                    <a:p>
                      <a:pPr marL="342900" lvl="0" indent="-342900" algn="just">
                        <a:lnSpc>
                          <a:spcPct val="150000"/>
                        </a:lnSpc>
                        <a:spcAft>
                          <a:spcPts val="0"/>
                        </a:spcAft>
                        <a:buFont typeface="Symbol" panose="05050102010706020507" pitchFamily="18" charset="2"/>
                        <a:buChar char=""/>
                      </a:pPr>
                      <a:r>
                        <a:rPr lang="es-BO" sz="600">
                          <a:effectLst/>
                        </a:rPr>
                        <a:t>Construcción de alternativas de prevención del abuso sexual infantil</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Se llegó a exponer el protocolo de atención en casos de abuso sexual a niño, niña y adolecente de manera óptima o los profesionales en educación.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El procesos de ejecución y elaboración del cronograma se pudo coordinar y plantear de manera positiva y llegando a un consenso con los actores involucrados.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El cronograma de las sesiones se coordinó con las fechas en que los educadores tienen disponibilidad de tiempo y fechas donde no se perjudique el avance curricular.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La elaboración de la ejecución del proyecto de dio en un 95%.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r>
              <a:tr h="1670114">
                <a:tc>
                  <a:txBody>
                    <a:bodyPr/>
                    <a:lstStyle/>
                    <a:p>
                      <a:pPr algn="just">
                        <a:lnSpc>
                          <a:spcPct val="150000"/>
                        </a:lnSpc>
                        <a:spcAft>
                          <a:spcPts val="0"/>
                        </a:spcAft>
                      </a:pPr>
                      <a:r>
                        <a:rPr lang="es-BO" sz="600" dirty="0">
                          <a:effectLst/>
                        </a:rPr>
                        <a:t>Realización de la feria educativa </a:t>
                      </a:r>
                    </a:p>
                    <a:p>
                      <a:pPr algn="just">
                        <a:lnSpc>
                          <a:spcPct val="150000"/>
                        </a:lnSpc>
                        <a:spcAft>
                          <a:spcPts val="800"/>
                        </a:spcAft>
                      </a:pPr>
                      <a:r>
                        <a:rPr lang="es-BO" sz="600" dirty="0">
                          <a:effectLst/>
                        </a:rPr>
                        <a:t>Sesión de evaluación para ver los resultados alcanzados</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BO" sz="600" dirty="0">
                          <a:effectLst/>
                        </a:rPr>
                        <a:t>Reuniones de evaluación con todos los actores.</a:t>
                      </a:r>
                    </a:p>
                    <a:p>
                      <a:pPr algn="just">
                        <a:lnSpc>
                          <a:spcPct val="150000"/>
                        </a:lnSpc>
                        <a:spcAft>
                          <a:spcPts val="800"/>
                        </a:spcAft>
                      </a:pPr>
                      <a:r>
                        <a:rPr lang="es-BO" sz="600" dirty="0">
                          <a:effectLst/>
                        </a:rPr>
                        <a:t>Resultados sobre el impacto de la feria educativa.</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Programar reuniones con los  profesionales en educación para evaluar casa sesión impartida y ver su impacto.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a:effectLst/>
                        </a:rPr>
                        <a:t>Se alcanzó con la sensibilización masiva en temas de prevención a casos de abuso sexual niño, niña y adolecente de forma dinámica y explicita. </a:t>
                      </a:r>
                      <a:endParaRPr lang="es-BO" sz="60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Se logró que la población participante de la feria se vaya con un concepto solución para  atender casos de violencia con la información de distintas instituciones  a donde poder acudir y de cómo dar una respuesta inmediata u adecuada.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0"/>
                        </a:spcAft>
                      </a:pPr>
                      <a:r>
                        <a:rPr lang="es-BO" sz="600" dirty="0">
                          <a:effectLst/>
                        </a:rPr>
                        <a:t>La sesión de evaluación sobre conocimientos adquiridos sobre las distintas temáticas llegó a tener un impacto positivo en todos os participantes. </a:t>
                      </a:r>
                    </a:p>
                    <a:p>
                      <a:pPr algn="just">
                        <a:lnSpc>
                          <a:spcPct val="150000"/>
                        </a:lnSpc>
                        <a:spcAft>
                          <a:spcPts val="800"/>
                        </a:spcAft>
                      </a:pPr>
                      <a:r>
                        <a:rPr lang="es-BO" sz="600" dirty="0">
                          <a:effectLst/>
                        </a:rPr>
                        <a:t>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c>
                  <a:txBody>
                    <a:bodyPr/>
                    <a:lstStyle/>
                    <a:p>
                      <a:pPr algn="just">
                        <a:lnSpc>
                          <a:spcPct val="150000"/>
                        </a:lnSpc>
                        <a:spcAft>
                          <a:spcPts val="800"/>
                        </a:spcAft>
                      </a:pPr>
                      <a:r>
                        <a:rPr lang="es-BO" sz="600" dirty="0">
                          <a:effectLst/>
                        </a:rPr>
                        <a:t>El desarrollo de la feria se dio en un 98% logrando la concientización y orientación en la población participando y generando una respuesta inmediata  y adecuada ante posibles casos de abuso sexual. </a:t>
                      </a:r>
                      <a:endParaRPr lang="es-B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3182" marR="13182" marT="0" marB="0"/>
                </a:tc>
              </a:tr>
            </a:tbl>
          </a:graphicData>
        </a:graphic>
      </p:graphicFrame>
    </p:spTree>
    <p:extLst>
      <p:ext uri="{BB962C8B-B14F-4D97-AF65-F5344CB8AC3E}">
        <p14:creationId xmlns:p14="http://schemas.microsoft.com/office/powerpoint/2010/main" val="221372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359" y="872158"/>
            <a:ext cx="10199167" cy="5206670"/>
          </a:xfrm>
        </p:spPr>
        <p:txBody>
          <a:bodyPr>
            <a:normAutofit/>
          </a:bodyPr>
          <a:lstStyle/>
          <a:p>
            <a:r>
              <a:rPr lang="es-ES" b="1" dirty="0"/>
              <a:t>CONCLUSIONES </a:t>
            </a:r>
            <a:endParaRPr lang="es-BO" dirty="0"/>
          </a:p>
          <a:p>
            <a:r>
              <a:rPr lang="es-BO" dirty="0"/>
              <a:t>La situación de vulneración en que se encuentran los niños/as adolescentes en distintos ámbitos afecta se sobremanera su desarrollo adecuado en sus diferentes etapas y más aún si sufren de abuso sexual esto evita que su desempeño en todas sus actividades declinen y presenten barreras de comunicación  e interacción fluida en su entorno social y esas actitudes tienen que llamar la atención en casa como en los centros educativos </a:t>
            </a:r>
          </a:p>
          <a:p>
            <a:r>
              <a:rPr lang="es-BO" dirty="0"/>
              <a:t>Es por eso que se deben tomar medidas de orientación y prevención en los centros educativos donde se puedan presenten casos de violencia o abuso sexual y los profesionales en educación deben atender con mayor calidad y calidez a las/los sobrevivientes .Después de realizar este análisis se debe señalar que es muy importante buscar alternativas de prevención y orientación para todos los actores involucrados con las niñez, para una interacción, comunicación fluida y efectiva de los sobrevivientes con su entorno social, para que ellos logren superar las dificultades por las que atraviesan o atravesaron antes de poder hablar o dar a conocer por el hecho traumático por el cual pasaron. </a:t>
            </a:r>
          </a:p>
          <a:p>
            <a:endParaRPr lang="es-BO" dirty="0"/>
          </a:p>
        </p:txBody>
      </p:sp>
    </p:spTree>
    <p:extLst>
      <p:ext uri="{BB962C8B-B14F-4D97-AF65-F5344CB8AC3E}">
        <p14:creationId xmlns:p14="http://schemas.microsoft.com/office/powerpoint/2010/main" val="2380699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51</TotalTime>
  <Words>1677</Words>
  <Application>Microsoft Office PowerPoint</Application>
  <PresentationFormat>Panorámica</PresentationFormat>
  <Paragraphs>146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Calibri</vt:lpstr>
      <vt:lpstr>Rockwell</vt:lpstr>
      <vt:lpstr>Rockwell Condensed</vt:lpstr>
      <vt:lpstr>Symbol</vt:lpstr>
      <vt:lpstr>Times New Roman</vt:lpstr>
      <vt:lpstr>Wingdings</vt:lpstr>
      <vt:lpstr>Tipo de madera</vt:lpstr>
      <vt:lpstr>DIFICULTADES EN EL PROCESO PRENDIZAJE A CAUSA DE LA VIOLENCIA NIÑO, NIÑA Y ADOLESCENTE</vt:lpstr>
      <vt:lpstr>Introducción </vt:lpstr>
      <vt:lpstr>Presentación de PowerPoint</vt:lpstr>
      <vt:lpstr>Problema</vt:lpstr>
      <vt:lpstr>Objetivo: </vt:lpstr>
      <vt:lpstr>Presentación de PowerPoint</vt:lpstr>
      <vt:lpstr>Presentación de PowerPoint</vt:lpstr>
      <vt:lpstr>Presentación de PowerPoint</vt:lpstr>
      <vt:lpstr>Presentación de PowerPoint</vt:lpstr>
      <vt:lpstr>Gracias por su atención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DIFICULTADES EN EL PROCESO PRENDIZAJE A CAUSA DE LA VIOLENCIA NIÑO, NIÑA Y ADOLESCENTE</dc:title>
  <dc:creator>Cuenta Microsoft</dc:creator>
  <cp:lastModifiedBy>Cuenta Microsoft</cp:lastModifiedBy>
  <cp:revision>7</cp:revision>
  <dcterms:created xsi:type="dcterms:W3CDTF">2022-11-25T22:19:49Z</dcterms:created>
  <dcterms:modified xsi:type="dcterms:W3CDTF">2022-11-27T22:40:22Z</dcterms:modified>
</cp:coreProperties>
</file>